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9" r:id="rId18"/>
    <p:sldId id="280" r:id="rId19"/>
    <p:sldId id="281" r:id="rId20"/>
    <p:sldId id="282" r:id="rId21"/>
    <p:sldId id="284" r:id="rId22"/>
    <p:sldId id="286" r:id="rId23"/>
    <p:sldId id="259" r:id="rId24"/>
    <p:sldId id="288" r:id="rId25"/>
    <p:sldId id="289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D2877-A873-43E8-8370-E3A43A327A07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6EDB5-4C72-49EB-9874-C6D8C59789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38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6EDB5-4C72-49EB-9874-C6D8C597891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21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6EDB5-4C72-49EB-9874-C6D8C597891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34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6EDB5-4C72-49EB-9874-C6D8C597891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24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155CE-7E74-4CC1-B17E-5CBEE1548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88B713-0C15-4D92-9E61-358B55199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7112D0-348E-48DF-B717-5772C322E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B2D99E-81E4-4D8D-BFED-4E7C6AF8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1D41A8-1124-4E42-B195-1BD4C327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87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61046-1D19-46FF-8BE0-473FD19E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4501F5-2A23-4B56-80ED-460BA5B14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251B86-196D-4FC7-B1FD-44D7F2DC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836E65-9C30-43F4-8EB1-75106EE4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5DCD13-93B8-40C7-B48B-3923067B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18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9E3CA1C-5137-4A48-9133-84E4B3E9C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992057-C9A0-4BA8-ACC3-637D30912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4871FF-0015-4524-A685-7834F5D99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9E5B44-B54C-4C79-8C9D-3662E158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805F5A-12AD-4E0A-9F47-AD7F2553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47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35FA8-4C9E-4D65-8839-ED4DFA5D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0AB8BA-8659-4AD5-A691-73AB916DA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568B04-6C6C-4093-8419-5FA51013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973254-1757-45B7-9158-9860F119F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6D1B9C-F71C-46D4-A575-B9811243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22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987457-A111-4C9E-ABBB-16DB5CDC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EE4F23-0C8B-4343-AAC0-320E9E58B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8FCB68-A329-4393-A2FF-10DFA9F0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1B99F4-C705-4629-99FF-EBF76799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170438-5131-466F-A067-D0F29F08F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81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C004E1-D9C4-4169-A988-9AB47BBB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A61F57-14E5-48BD-8A72-4C6594837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954E70-FB2C-4D21-ADB6-510E0555B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00AF7E-7AAF-4515-B3DE-CE23ED537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D85F2C-5488-4F7C-971D-FE38503D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A9E671-C5CF-4FAB-990F-C6171267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38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074A5-6E9F-43B2-ADA7-AEF8E6B2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B4154D-6003-42D3-8D2B-736D3AD3D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91281C-69A0-4422-BAD5-C709C16BC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B8EE610-CF45-4C65-9637-A08FBFFF7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5705658-26FA-4BF7-B394-2070A0B69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810052B-ED06-4F8C-B04C-C08D16FC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105298-C5D7-4635-A244-75B731ED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4D5204-D551-4DAC-96EB-DCF88B32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94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976EA2-F8EF-46DF-9C15-A14CB3E0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E243BEE-0CFF-49FB-BF5D-C7A9D0BD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FA28A0-D65F-4117-9259-525F00C4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57D6B0-95FE-434B-8651-369DEB0F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71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D63DB9-BEFF-49F7-8326-9C266717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AEE85AA-ABCC-4754-A381-65C6FC81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772D0-2B76-45A9-B705-ECAA9679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6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D4EAF-3ADC-4864-9EE2-17D6147A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E454-D4FD-4B70-AA62-852F67F17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513152-A8C5-49B2-AD3D-BC1A44D8A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570566-C095-4881-A357-EF50F105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98977D-EE5A-45C4-8A5F-4FF66ECE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A0A01F-1E12-461A-A242-A79815AC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53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322A45-CEEB-468F-B780-1183D3D3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421C91-29EA-43C8-A54F-6E561DCAF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7B8BDF9-20D2-495B-84BA-490379503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898DB6-292A-4823-B92D-A3F8C787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C52B21-8444-4D35-B17D-1A3F235E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B380FE-3983-4001-82C9-A3AB899A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56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E5A8D19-860C-43F5-A80C-598AEC81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614062-DB00-4F89-A274-6D10B0095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31B8EE-6F28-41F4-95C8-8368E1DBC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3A64-0B08-40D4-A87D-00F45929FAA5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066C51-3377-4711-8FC0-4A74FF18E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5FB8CA-4248-41DA-B062-E271BE05D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0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8D74E5-BE44-4822-9914-19438A1CD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Simulation</a:t>
            </a:r>
            <a:r>
              <a:rPr lang="zh-TW" altLang="en-US"/>
              <a:t> </a:t>
            </a:r>
            <a:r>
              <a:rPr lang="en-US" altLang="zh-TW"/>
              <a:t>Guide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35DAC6-1C89-4CC9-A092-5266EB1066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SOC</a:t>
            </a:r>
            <a:r>
              <a:rPr lang="zh-TW" altLang="en-US" dirty="0"/>
              <a:t> </a:t>
            </a:r>
            <a:r>
              <a:rPr lang="en-US" altLang="zh-TW" dirty="0"/>
              <a:t>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3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41DDB-2E4D-4007-87FE-F40151629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085"/>
            <a:ext cx="10515600" cy="5892878"/>
          </a:xfrm>
        </p:spPr>
        <p:txBody>
          <a:bodyPr/>
          <a:lstStyle/>
          <a:p>
            <a:r>
              <a:rPr lang="en-US" altLang="zh-TW" b="1" dirty="0"/>
              <a:t>1.1.7</a:t>
            </a:r>
            <a:r>
              <a:rPr lang="zh-TW" altLang="en-US" b="1" dirty="0"/>
              <a:t> </a:t>
            </a:r>
            <a:r>
              <a:rPr lang="en-US" altLang="zh-TW" b="1" dirty="0"/>
              <a:t>Create the project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094B22-AB76-48BB-9428-87B85F41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32" y="746137"/>
            <a:ext cx="9784136" cy="6023085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0CCD06-98D8-4B92-9776-C12053F89863}"/>
              </a:ext>
            </a:extLst>
          </p:cNvPr>
          <p:cNvSpPr/>
          <p:nvPr/>
        </p:nvSpPr>
        <p:spPr>
          <a:xfrm>
            <a:off x="8318376" y="6075818"/>
            <a:ext cx="568172" cy="202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5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sz="3200" b="1" dirty="0"/>
              <a:t>1.2 Add Design Sources</a:t>
            </a:r>
          </a:p>
          <a:p>
            <a:r>
              <a:rPr lang="en-US" altLang="zh-TW" b="1" dirty="0"/>
              <a:t>1.2.1 Add Sources 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右鍵點擊</a:t>
            </a:r>
            <a:r>
              <a:rPr lang="en-US" altLang="zh-TW" b="1" dirty="0"/>
              <a:t>Design Sources</a:t>
            </a:r>
            <a:r>
              <a:rPr lang="zh-TW" altLang="en-US" b="1" dirty="0"/>
              <a:t>，選擇</a:t>
            </a:r>
            <a:r>
              <a:rPr lang="en-US" altLang="zh-TW" b="1" dirty="0"/>
              <a:t>Add Sources 】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F3C668-FB4D-4C42-AFED-8BDAE6EA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31" y="1872680"/>
            <a:ext cx="7805937" cy="4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8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E0137-6E5A-4DB1-A03B-0740B80E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128"/>
            <a:ext cx="10515600" cy="5750835"/>
          </a:xfrm>
        </p:spPr>
        <p:txBody>
          <a:bodyPr/>
          <a:lstStyle/>
          <a:p>
            <a:r>
              <a:rPr lang="en-US" altLang="zh-TW" b="1" dirty="0"/>
              <a:t>1.2.2 Add</a:t>
            </a:r>
            <a:r>
              <a:rPr lang="zh-TW" altLang="en-US" b="1" dirty="0"/>
              <a:t> </a:t>
            </a:r>
            <a:r>
              <a:rPr lang="en-US" altLang="zh-TW" b="1" dirty="0"/>
              <a:t>or Create Design Source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選取</a:t>
            </a:r>
            <a:r>
              <a:rPr lang="en-US" altLang="zh-TW" b="1" dirty="0"/>
              <a:t>Add or Create Design Sources】</a:t>
            </a:r>
            <a:endParaRPr lang="zh-TW" altLang="en-US" b="1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C4DDD3-8CB5-48CA-AE9A-0707D0EF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13" y="1393793"/>
            <a:ext cx="8777574" cy="5384307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E0F195E-F3EB-47AE-BDD0-80072138F14A}"/>
              </a:ext>
            </a:extLst>
          </p:cNvPr>
          <p:cNvSpPr/>
          <p:nvPr/>
        </p:nvSpPr>
        <p:spPr>
          <a:xfrm>
            <a:off x="6995603" y="5720711"/>
            <a:ext cx="568172" cy="202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588BC4C-A0BC-4DDA-A5F8-00E418B4FD81}"/>
              </a:ext>
            </a:extLst>
          </p:cNvPr>
          <p:cNvSpPr/>
          <p:nvPr/>
        </p:nvSpPr>
        <p:spPr>
          <a:xfrm>
            <a:off x="4785064" y="3355759"/>
            <a:ext cx="1384918" cy="1759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04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E0137-6E5A-4DB1-A03B-0740B80E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128"/>
            <a:ext cx="10515600" cy="5750835"/>
          </a:xfrm>
        </p:spPr>
        <p:txBody>
          <a:bodyPr/>
          <a:lstStyle/>
          <a:p>
            <a:r>
              <a:rPr lang="en-US" altLang="zh-TW" b="1" dirty="0"/>
              <a:t>1.2.3 Add Files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如果已有設計檔，選取</a:t>
            </a:r>
            <a:r>
              <a:rPr lang="en-US" altLang="zh-TW" b="1" dirty="0"/>
              <a:t>Add files】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如果沒有設計檔，選取</a:t>
            </a:r>
            <a:r>
              <a:rPr lang="en-US" altLang="zh-TW" b="1" dirty="0"/>
              <a:t>Create file】</a:t>
            </a:r>
          </a:p>
          <a:p>
            <a:pPr lvl="1"/>
            <a:endParaRPr lang="zh-TW" altLang="en-US" b="1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B7BB2A-F0C1-467F-BC44-96C3F04A1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30" y="1874771"/>
            <a:ext cx="7530339" cy="4690266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3B75C6A7-2D97-4DB1-9B39-9C10CEF0AD9E}"/>
              </a:ext>
            </a:extLst>
          </p:cNvPr>
          <p:cNvSpPr/>
          <p:nvPr/>
        </p:nvSpPr>
        <p:spPr>
          <a:xfrm>
            <a:off x="5184558" y="4811697"/>
            <a:ext cx="736848" cy="205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B5490B2-CEF3-4312-9E41-FD578D412A3A}"/>
              </a:ext>
            </a:extLst>
          </p:cNvPr>
          <p:cNvSpPr/>
          <p:nvPr/>
        </p:nvSpPr>
        <p:spPr>
          <a:xfrm>
            <a:off x="6562076" y="4811697"/>
            <a:ext cx="736848" cy="205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80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sz="3200" b="1" dirty="0"/>
              <a:t>1.3 Add Testbench</a:t>
            </a:r>
          </a:p>
          <a:p>
            <a:r>
              <a:rPr lang="en-US" altLang="zh-TW" b="1" dirty="0"/>
              <a:t>1.3.1 Add Sources 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右鍵點擊</a:t>
            </a:r>
            <a:r>
              <a:rPr lang="en-US" altLang="zh-TW" b="1" dirty="0"/>
              <a:t>Design Sources</a:t>
            </a:r>
            <a:r>
              <a:rPr lang="zh-TW" altLang="en-US" b="1" dirty="0"/>
              <a:t>，選擇</a:t>
            </a:r>
            <a:r>
              <a:rPr lang="en-US" altLang="zh-TW" b="1" dirty="0"/>
              <a:t>Add Sources 】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F3C668-FB4D-4C42-AFED-8BDAE6EA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31" y="1872680"/>
            <a:ext cx="7805937" cy="4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5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8FFA0AF-007D-4F3B-8C6B-F8F7E537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74" y="1466660"/>
            <a:ext cx="8715652" cy="5409096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E0137-6E5A-4DB1-A03B-0740B80E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128"/>
            <a:ext cx="10515600" cy="5750835"/>
          </a:xfrm>
        </p:spPr>
        <p:txBody>
          <a:bodyPr/>
          <a:lstStyle/>
          <a:p>
            <a:r>
              <a:rPr lang="en-US" altLang="zh-TW" b="1" dirty="0"/>
              <a:t>1.3.2 Add</a:t>
            </a:r>
            <a:r>
              <a:rPr lang="zh-TW" altLang="en-US" b="1" dirty="0"/>
              <a:t> </a:t>
            </a:r>
            <a:r>
              <a:rPr lang="en-US" altLang="zh-TW" b="1" dirty="0"/>
              <a:t>or Create Simulation Source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選取</a:t>
            </a:r>
            <a:r>
              <a:rPr lang="en-US" altLang="zh-TW" b="1" dirty="0"/>
              <a:t>Add or Create Simulation Sources】</a:t>
            </a: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E0F195E-F3EB-47AE-BDD0-80072138F14A}"/>
              </a:ext>
            </a:extLst>
          </p:cNvPr>
          <p:cNvSpPr/>
          <p:nvPr/>
        </p:nvSpPr>
        <p:spPr>
          <a:xfrm>
            <a:off x="6968970" y="5729589"/>
            <a:ext cx="568172" cy="202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588BC4C-A0BC-4DDA-A5F8-00E418B4FD81}"/>
              </a:ext>
            </a:extLst>
          </p:cNvPr>
          <p:cNvSpPr/>
          <p:nvPr/>
        </p:nvSpPr>
        <p:spPr>
          <a:xfrm>
            <a:off x="4776186" y="3559944"/>
            <a:ext cx="1509203" cy="186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86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E0137-6E5A-4DB1-A03B-0740B80E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128"/>
            <a:ext cx="10515600" cy="5750835"/>
          </a:xfrm>
        </p:spPr>
        <p:txBody>
          <a:bodyPr/>
          <a:lstStyle/>
          <a:p>
            <a:r>
              <a:rPr lang="en-US" altLang="zh-TW" b="1" dirty="0"/>
              <a:t>1.3.3 Add Files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如果已有</a:t>
            </a:r>
            <a:r>
              <a:rPr lang="en-US" altLang="zh-TW" b="1" dirty="0"/>
              <a:t>Testbench</a:t>
            </a:r>
            <a:r>
              <a:rPr lang="zh-TW" altLang="en-US" b="1" dirty="0"/>
              <a:t>，選取</a:t>
            </a:r>
            <a:r>
              <a:rPr lang="en-US" altLang="zh-TW" b="1" dirty="0"/>
              <a:t>Add files】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如果沒有</a:t>
            </a:r>
            <a:r>
              <a:rPr lang="en-US" altLang="zh-TW" b="1" dirty="0"/>
              <a:t>Testbench</a:t>
            </a:r>
            <a:r>
              <a:rPr lang="zh-TW" altLang="en-US" b="1" dirty="0"/>
              <a:t>，選取</a:t>
            </a:r>
            <a:r>
              <a:rPr lang="en-US" altLang="zh-TW" b="1" dirty="0"/>
              <a:t>Create file】</a:t>
            </a:r>
          </a:p>
          <a:p>
            <a:pPr lvl="1"/>
            <a:endParaRPr lang="zh-TW" altLang="en-US" b="1" dirty="0"/>
          </a:p>
          <a:p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0D3A38-D6D4-4E58-B688-A8B86CD1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81" y="1819921"/>
            <a:ext cx="7763038" cy="483389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0EC6F05-4526-4C3E-A6B3-C7128ACAA495}"/>
              </a:ext>
            </a:extLst>
          </p:cNvPr>
          <p:cNvSpPr/>
          <p:nvPr/>
        </p:nvSpPr>
        <p:spPr>
          <a:xfrm>
            <a:off x="5146087" y="4722921"/>
            <a:ext cx="736848" cy="205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E080E0F-BF3A-47FA-A5DA-D962D60DC3DA}"/>
              </a:ext>
            </a:extLst>
          </p:cNvPr>
          <p:cNvSpPr/>
          <p:nvPr/>
        </p:nvSpPr>
        <p:spPr>
          <a:xfrm>
            <a:off x="6588951" y="4722921"/>
            <a:ext cx="736848" cy="205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092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E0137-6E5A-4DB1-A03B-0740B80E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128"/>
            <a:ext cx="10515600" cy="5750835"/>
          </a:xfrm>
        </p:spPr>
        <p:txBody>
          <a:bodyPr/>
          <a:lstStyle/>
          <a:p>
            <a:r>
              <a:rPr lang="en-US" altLang="zh-TW" b="1" dirty="0"/>
              <a:t>1.4 Add Files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如果已有</a:t>
            </a:r>
            <a:r>
              <a:rPr lang="en-US" altLang="zh-TW" b="1" dirty="0"/>
              <a:t>Testbench</a:t>
            </a:r>
            <a:r>
              <a:rPr lang="zh-TW" altLang="en-US" b="1" dirty="0"/>
              <a:t>，選取</a:t>
            </a:r>
            <a:r>
              <a:rPr lang="en-US" altLang="zh-TW" b="1" dirty="0"/>
              <a:t>Add files】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如果沒有</a:t>
            </a:r>
            <a:r>
              <a:rPr lang="en-US" altLang="zh-TW" b="1" dirty="0"/>
              <a:t>Testbench</a:t>
            </a:r>
            <a:r>
              <a:rPr lang="zh-TW" altLang="en-US" b="1" dirty="0"/>
              <a:t>，選取</a:t>
            </a:r>
            <a:r>
              <a:rPr lang="en-US" altLang="zh-TW" b="1" dirty="0"/>
              <a:t>Create file】</a:t>
            </a:r>
          </a:p>
          <a:p>
            <a:pPr lvl="1"/>
            <a:endParaRPr lang="zh-TW" altLang="en-US" b="1" dirty="0"/>
          </a:p>
          <a:p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0D3A38-D6D4-4E58-B688-A8B86CD1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81" y="1819921"/>
            <a:ext cx="7763038" cy="483389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0EC6F05-4526-4C3E-A6B3-C7128ACAA495}"/>
              </a:ext>
            </a:extLst>
          </p:cNvPr>
          <p:cNvSpPr/>
          <p:nvPr/>
        </p:nvSpPr>
        <p:spPr>
          <a:xfrm>
            <a:off x="5146087" y="4722921"/>
            <a:ext cx="736848" cy="205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E080E0F-BF3A-47FA-A5DA-D962D60DC3DA}"/>
              </a:ext>
            </a:extLst>
          </p:cNvPr>
          <p:cNvSpPr/>
          <p:nvPr/>
        </p:nvSpPr>
        <p:spPr>
          <a:xfrm>
            <a:off x="6588951" y="4722921"/>
            <a:ext cx="736848" cy="205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91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sz="3200" b="1" dirty="0"/>
              <a:t>1.4 Simulation Settings</a:t>
            </a:r>
          </a:p>
          <a:p>
            <a:r>
              <a:rPr lang="en-US" altLang="zh-TW" b="1" dirty="0"/>
              <a:t>1.4.1 Simulation Settings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右鍵點擊</a:t>
            </a:r>
            <a:r>
              <a:rPr lang="en-US" altLang="zh-TW" b="1" dirty="0"/>
              <a:t>Simulation</a:t>
            </a:r>
            <a:r>
              <a:rPr lang="zh-TW" altLang="en-US" b="1" dirty="0"/>
              <a:t>，選擇</a:t>
            </a:r>
            <a:r>
              <a:rPr lang="en-US" altLang="zh-TW" b="1" dirty="0"/>
              <a:t>Simulation Settings】</a:t>
            </a:r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2CDEADC-62B3-479D-ACF5-B79D1DAC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02" y="1893617"/>
            <a:ext cx="7813795" cy="485953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2B6F2AA2-D0FA-4A98-B43D-A633D7A8DD3F}"/>
              </a:ext>
            </a:extLst>
          </p:cNvPr>
          <p:cNvSpPr/>
          <p:nvPr/>
        </p:nvSpPr>
        <p:spPr>
          <a:xfrm>
            <a:off x="3089429" y="4305669"/>
            <a:ext cx="834501" cy="186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37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5491F4-C222-4AA0-95C2-0FA8C892E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761"/>
            <a:ext cx="10515600" cy="5724202"/>
          </a:xfrm>
        </p:spPr>
        <p:txBody>
          <a:bodyPr/>
          <a:lstStyle/>
          <a:p>
            <a:r>
              <a:rPr lang="en-US" altLang="zh-TW" b="1" dirty="0"/>
              <a:t>1.4.2 Modify Simulation Settings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根據</a:t>
            </a:r>
            <a:r>
              <a:rPr lang="en-US" altLang="zh-TW" b="1" dirty="0"/>
              <a:t>testbench</a:t>
            </a:r>
            <a:r>
              <a:rPr lang="zh-TW" altLang="en-US" b="1" dirty="0"/>
              <a:t>的需求調整</a:t>
            </a:r>
            <a:r>
              <a:rPr lang="en-US" altLang="zh-TW" b="1" dirty="0"/>
              <a:t>Simulation settings 】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437BE7-99EF-4397-8FF4-893AD9D3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40" y="1318134"/>
            <a:ext cx="8905320" cy="55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2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E8902-AB0E-406F-95C3-79B6D97A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Guide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0EBE9-CA39-44D5-8499-68236D66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There are two methods for simulation</a:t>
            </a:r>
          </a:p>
          <a:p>
            <a:pPr lvl="1"/>
            <a:r>
              <a:rPr lang="en-US" altLang="zh-TW" b="1" dirty="0" err="1"/>
              <a:t>Vivado</a:t>
            </a:r>
            <a:r>
              <a:rPr lang="en-US" altLang="zh-TW" b="1" dirty="0"/>
              <a:t> GUI</a:t>
            </a:r>
          </a:p>
          <a:p>
            <a:pPr lvl="1"/>
            <a:r>
              <a:rPr lang="en-US" altLang="zh-TW" b="1" dirty="0" err="1"/>
              <a:t>Makefile</a:t>
            </a:r>
            <a:r>
              <a:rPr lang="zh-TW" altLang="en-US" b="1" dirty="0"/>
              <a:t> </a:t>
            </a:r>
            <a:r>
              <a:rPr lang="en-US" altLang="zh-TW" b="1" dirty="0"/>
              <a:t>(only work on </a:t>
            </a:r>
            <a:r>
              <a:rPr lang="en-US" altLang="zh-TW" b="1" dirty="0" err="1"/>
              <a:t>linux</a:t>
            </a:r>
            <a:r>
              <a:rPr lang="en-US" altLang="zh-TW" b="1" dirty="0"/>
              <a:t> system)</a:t>
            </a:r>
            <a:endParaRPr lang="en-US" altLang="zh-TW" dirty="0"/>
          </a:p>
          <a:p>
            <a:r>
              <a:rPr lang="en-US" altLang="zh-TW" dirty="0"/>
              <a:t>You only need to choose one method for simulation.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74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5491F4-C222-4AA0-95C2-0FA8C892E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761"/>
            <a:ext cx="10515600" cy="5724202"/>
          </a:xfrm>
        </p:spPr>
        <p:txBody>
          <a:bodyPr/>
          <a:lstStyle/>
          <a:p>
            <a:r>
              <a:rPr lang="en-US" altLang="zh-TW" b="1" dirty="0"/>
              <a:t>1.4.3 Modify Simulation runtime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在</a:t>
            </a:r>
            <a:r>
              <a:rPr lang="en-US" altLang="zh-TW" b="1" dirty="0"/>
              <a:t>Lab3</a:t>
            </a:r>
            <a:r>
              <a:rPr lang="zh-TW" altLang="en-US" b="1" dirty="0"/>
              <a:t>中，可能需要調整</a:t>
            </a:r>
            <a:r>
              <a:rPr lang="en-US" altLang="zh-TW" b="1" dirty="0"/>
              <a:t>simulation runtime 】</a:t>
            </a:r>
          </a:p>
          <a:p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97162BF-9D25-4B38-8B2C-96C60AA6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53" y="1322772"/>
            <a:ext cx="8656093" cy="543757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A6D0096-55FF-4B42-86C7-45BB4336446D}"/>
              </a:ext>
            </a:extLst>
          </p:cNvPr>
          <p:cNvSpPr/>
          <p:nvPr/>
        </p:nvSpPr>
        <p:spPr>
          <a:xfrm>
            <a:off x="5752730" y="3897298"/>
            <a:ext cx="2920752" cy="1509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846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sz="3200" b="1" dirty="0"/>
              <a:t>1.5 Run Simulation</a:t>
            </a:r>
          </a:p>
          <a:p>
            <a:r>
              <a:rPr lang="en-US" altLang="zh-TW" b="1" dirty="0"/>
              <a:t>1.5.1 Set the testbench file as top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右鍵點擊</a:t>
            </a:r>
            <a:r>
              <a:rPr lang="en-US" altLang="zh-TW" b="1" dirty="0"/>
              <a:t>testbench</a:t>
            </a:r>
            <a:r>
              <a:rPr lang="zh-TW" altLang="en-US" b="1" dirty="0"/>
              <a:t>，點擊</a:t>
            </a:r>
            <a:r>
              <a:rPr lang="en-US" altLang="zh-TW" b="1" dirty="0"/>
              <a:t>Set as Top】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6F04EA-EF1A-4EA5-8A26-A77C9F35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22" y="1874470"/>
            <a:ext cx="7956956" cy="4912508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D05381-1F1D-412B-A3C7-7E6606E80D77}"/>
              </a:ext>
            </a:extLst>
          </p:cNvPr>
          <p:cNvSpPr/>
          <p:nvPr/>
        </p:nvSpPr>
        <p:spPr>
          <a:xfrm>
            <a:off x="4802820" y="4927107"/>
            <a:ext cx="2077373" cy="159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16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30E7B0C-0ACD-443A-9CD8-B257C4A8D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683" y="1379209"/>
            <a:ext cx="8678634" cy="5390013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b="1" dirty="0"/>
              <a:t>1.5.2 Run Simulation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左鍵點擊</a:t>
            </a:r>
            <a:r>
              <a:rPr lang="en-US" altLang="zh-TW" b="1" dirty="0"/>
              <a:t>Run Simulation</a:t>
            </a:r>
            <a:r>
              <a:rPr lang="zh-TW" altLang="en-US" b="1" dirty="0"/>
              <a:t>，點擊</a:t>
            </a:r>
            <a:r>
              <a:rPr lang="en-US" altLang="zh-TW" b="1" dirty="0"/>
              <a:t>Run Behavioral Simulation】</a:t>
            </a:r>
            <a:endParaRPr lang="zh-TW" altLang="en-US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D05381-1F1D-412B-A3C7-7E6606E80D77}"/>
              </a:ext>
            </a:extLst>
          </p:cNvPr>
          <p:cNvSpPr/>
          <p:nvPr/>
        </p:nvSpPr>
        <p:spPr>
          <a:xfrm>
            <a:off x="2876366" y="4323425"/>
            <a:ext cx="2077373" cy="159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886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B9D0D8-386D-4F2B-A9E9-C2668C68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 Implement Flow (</a:t>
            </a:r>
            <a:r>
              <a:rPr lang="en-US" altLang="zh-TW" b="1" dirty="0" err="1"/>
              <a:t>Makefile</a:t>
            </a:r>
            <a:r>
              <a:rPr lang="en-US" altLang="zh-TW" b="1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E2C302-C080-49D5-8A91-8011511C9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348"/>
            <a:ext cx="10515600" cy="4605615"/>
          </a:xfrm>
        </p:spPr>
        <p:txBody>
          <a:bodyPr/>
          <a:lstStyle/>
          <a:p>
            <a:r>
              <a:rPr lang="en-US" altLang="zh-TW" b="1" dirty="0"/>
              <a:t>2.1. </a:t>
            </a:r>
            <a:r>
              <a:rPr lang="en-US" altLang="zh-TW" b="1" dirty="0" err="1"/>
              <a:t>Makefile</a:t>
            </a:r>
            <a:r>
              <a:rPr lang="en-US" altLang="zh-TW" b="1" dirty="0"/>
              <a:t> 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施作環境為 </a:t>
            </a:r>
            <a:r>
              <a:rPr lang="en-US" altLang="zh-TW" b="1" dirty="0"/>
              <a:t>Linux】</a:t>
            </a:r>
          </a:p>
          <a:p>
            <a:pPr lvl="1"/>
            <a:r>
              <a:rPr lang="zh-TW" altLang="en-US" b="1" dirty="0"/>
              <a:t>可以透過</a:t>
            </a:r>
            <a:r>
              <a:rPr lang="en-US" altLang="zh-TW" b="1" dirty="0" err="1"/>
              <a:t>MobaXterm</a:t>
            </a:r>
            <a:r>
              <a:rPr lang="zh-TW" altLang="en-US" b="1" dirty="0"/>
              <a:t>或是</a:t>
            </a:r>
            <a:r>
              <a:rPr lang="en-US" altLang="zh-TW" b="1" dirty="0"/>
              <a:t>Ubuntu</a:t>
            </a:r>
            <a:r>
              <a:rPr lang="zh-TW" altLang="en-US" b="1" dirty="0"/>
              <a:t>執行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90D473-0542-4F79-A163-9A27514AB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633" b="13786"/>
          <a:stretch/>
        </p:blipFill>
        <p:spPr>
          <a:xfrm>
            <a:off x="838200" y="3093783"/>
            <a:ext cx="5696506" cy="30831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6AD55E-7514-48B6-811C-F588DFB51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619" y="3935188"/>
            <a:ext cx="2629267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CED4909-F447-4453-9820-0E126FC0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4085676"/>
            <a:ext cx="8278380" cy="1171739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b="1" dirty="0"/>
              <a:t>2.2 Add the design sources to </a:t>
            </a:r>
            <a:r>
              <a:rPr lang="en-US" altLang="zh-TW" b="1" dirty="0" err="1"/>
              <a:t>rtl</a:t>
            </a:r>
            <a:r>
              <a:rPr lang="en-US" altLang="zh-TW" b="1" dirty="0"/>
              <a:t> folder 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2.3 Add the design sources to </a:t>
            </a:r>
            <a:r>
              <a:rPr lang="en-US" altLang="zh-TW" b="1" dirty="0" err="1"/>
              <a:t>include.rtl.list.xsim</a:t>
            </a:r>
            <a:r>
              <a:rPr lang="en-US" altLang="zh-TW" b="1" dirty="0"/>
              <a:t> 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將設計檔的路徑寫入</a:t>
            </a:r>
            <a:r>
              <a:rPr lang="en-US" altLang="zh-TW" b="1" dirty="0" err="1"/>
              <a:t>include.rtl.list.xsim</a:t>
            </a:r>
            <a:r>
              <a:rPr lang="en-US" altLang="zh-TW" b="1" dirty="0"/>
              <a:t>】</a:t>
            </a:r>
          </a:p>
          <a:p>
            <a:pPr lvl="1"/>
            <a:endParaRPr lang="en-US" altLang="zh-TW" b="1" dirty="0"/>
          </a:p>
          <a:p>
            <a:pPr lvl="1"/>
            <a:endParaRPr lang="en-US" altLang="zh-TW" b="1" dirty="0"/>
          </a:p>
          <a:p>
            <a:pPr lvl="1"/>
            <a:endParaRPr lang="zh-TW" altLang="en-US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D05381-1F1D-412B-A3C7-7E6606E80D77}"/>
              </a:ext>
            </a:extLst>
          </p:cNvPr>
          <p:cNvSpPr/>
          <p:nvPr/>
        </p:nvSpPr>
        <p:spPr>
          <a:xfrm>
            <a:off x="1956810" y="4838328"/>
            <a:ext cx="2077373" cy="159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DB3BDD-79C7-42CA-A167-34237842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810" y="1417494"/>
            <a:ext cx="2657846" cy="9335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1A82AC-729B-4EF8-B045-660E9C3B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9336"/>
            <a:ext cx="3077004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4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b="1" dirty="0"/>
              <a:t>2.4 Run the </a:t>
            </a:r>
            <a:r>
              <a:rPr lang="en-US" altLang="zh-TW" b="1" dirty="0" err="1"/>
              <a:t>makefile</a:t>
            </a:r>
            <a:endParaRPr lang="en-US" altLang="zh-TW" b="1" dirty="0"/>
          </a:p>
          <a:p>
            <a:pPr lvl="1"/>
            <a:r>
              <a:rPr lang="en-US" altLang="zh-TW" b="1" dirty="0"/>
              <a:t>Under the directory of </a:t>
            </a:r>
            <a:r>
              <a:rPr lang="en-US" altLang="zh-TW" b="1" dirty="0" err="1"/>
              <a:t>Makefile</a:t>
            </a:r>
            <a:endParaRPr lang="en-US" altLang="zh-TW" b="1" dirty="0"/>
          </a:p>
          <a:p>
            <a:pPr lvl="1"/>
            <a:r>
              <a:rPr lang="en-US" altLang="zh-TW" b="1" dirty="0"/>
              <a:t>Command </a:t>
            </a:r>
            <a:r>
              <a:rPr lang="en-US" altLang="zh-TW" b="1" dirty="0">
                <a:solidFill>
                  <a:srgbClr val="FF0000"/>
                </a:solidFill>
              </a:rPr>
              <a:t>make</a:t>
            </a:r>
          </a:p>
          <a:p>
            <a:pPr lvl="1"/>
            <a:endParaRPr lang="en-US" altLang="zh-TW" b="1" dirty="0"/>
          </a:p>
          <a:p>
            <a:pPr lvl="1"/>
            <a:endParaRPr lang="en-US" altLang="zh-TW" b="1" dirty="0"/>
          </a:p>
          <a:p>
            <a:pPr lvl="1"/>
            <a:endParaRPr lang="zh-TW" altLang="en-US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EF52B4-EB46-4FDA-ACC9-D201762AD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39" y="1802166"/>
            <a:ext cx="8769522" cy="43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5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5E761-9FBF-4599-A85D-4C02DF50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1. Implement Flow (</a:t>
            </a:r>
            <a:r>
              <a:rPr lang="en-US" altLang="zh-TW" b="1" dirty="0" err="1"/>
              <a:t>Vivado</a:t>
            </a:r>
            <a:r>
              <a:rPr lang="en-US" altLang="zh-TW" b="1" dirty="0"/>
              <a:t> GUI)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B48004-BAE2-41EF-8869-54E007AF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16047"/>
          </a:xfrm>
        </p:spPr>
        <p:txBody>
          <a:bodyPr/>
          <a:lstStyle/>
          <a:p>
            <a:r>
              <a:rPr lang="en-US" altLang="zh-TW" b="1" dirty="0"/>
              <a:t>1.1. </a:t>
            </a:r>
            <a:r>
              <a:rPr lang="en-US" altLang="zh-TW" b="1" dirty="0" err="1"/>
              <a:t>Vivado</a:t>
            </a:r>
            <a:r>
              <a:rPr lang="en-US" altLang="zh-TW" b="1" dirty="0"/>
              <a:t> 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施作環境為</a:t>
            </a:r>
            <a:r>
              <a:rPr lang="en-US" altLang="zh-TW" b="1" dirty="0"/>
              <a:t>Windows</a:t>
            </a:r>
            <a:r>
              <a:rPr lang="en-US" altLang="zh-TW" b="1"/>
              <a:t>/ </a:t>
            </a:r>
            <a:r>
              <a:rPr lang="en-US" altLang="zh-TW" b="1" dirty="0"/>
              <a:t>L</a:t>
            </a:r>
            <a:r>
              <a:rPr lang="en-US" altLang="zh-TW" b="1"/>
              <a:t>inux</a:t>
            </a:r>
            <a:r>
              <a:rPr lang="en-US" altLang="zh-TW" b="1" dirty="0"/>
              <a:t>】</a:t>
            </a:r>
          </a:p>
          <a:p>
            <a:pPr lvl="1"/>
            <a:r>
              <a:rPr lang="zh-TW" altLang="en-US" b="1" dirty="0"/>
              <a:t>啟動</a:t>
            </a:r>
            <a:r>
              <a:rPr lang="en-US" altLang="zh-TW" b="1" dirty="0" err="1"/>
              <a:t>Vivado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52340A-314D-46C7-8506-D1D236F1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87" y="3980723"/>
            <a:ext cx="1247949" cy="12955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1B7AF8F-F4D3-4972-9715-A9085AB0C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22" y="2791431"/>
            <a:ext cx="5923961" cy="37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574E4B-AF7A-4C99-B626-079D091D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761"/>
            <a:ext cx="10515600" cy="5724202"/>
          </a:xfrm>
        </p:spPr>
        <p:txBody>
          <a:bodyPr/>
          <a:lstStyle/>
          <a:p>
            <a:r>
              <a:rPr lang="en-US" altLang="zh-TW" b="1" dirty="0"/>
              <a:t>1.1.1 Create Project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ECC82B-E625-45EC-ADBA-854F2D89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25" y="1052175"/>
            <a:ext cx="8534949" cy="5310895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2D77A9D1-4E0B-4D53-AC77-9ACE8F160C68}"/>
              </a:ext>
            </a:extLst>
          </p:cNvPr>
          <p:cNvSpPr/>
          <p:nvPr/>
        </p:nvSpPr>
        <p:spPr>
          <a:xfrm>
            <a:off x="2565647" y="2814222"/>
            <a:ext cx="639192" cy="177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96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2902DB-71A2-4E13-B06B-846FCDA0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617"/>
            <a:ext cx="10515600" cy="5786346"/>
          </a:xfrm>
        </p:spPr>
        <p:txBody>
          <a:bodyPr/>
          <a:lstStyle/>
          <a:p>
            <a:r>
              <a:rPr lang="en-US" altLang="zh-TW" b="1" dirty="0"/>
              <a:t>1.1.2 Follow the step to create the project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823219-3C6A-4DE0-96BA-A3D306B6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5" y="901083"/>
            <a:ext cx="8231350" cy="505583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7B57966F-B106-4440-96AB-AD111E07387D}"/>
              </a:ext>
            </a:extLst>
          </p:cNvPr>
          <p:cNvSpPr/>
          <p:nvPr/>
        </p:nvSpPr>
        <p:spPr>
          <a:xfrm>
            <a:off x="7324078" y="5379869"/>
            <a:ext cx="639192" cy="177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97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2902DB-71A2-4E13-B06B-846FCDA0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617"/>
            <a:ext cx="10515600" cy="5786346"/>
          </a:xfrm>
        </p:spPr>
        <p:txBody>
          <a:bodyPr/>
          <a:lstStyle/>
          <a:p>
            <a:r>
              <a:rPr lang="en-US" altLang="zh-TW" b="1" dirty="0"/>
              <a:t>1.1.3 Select RTL Project</a:t>
            </a:r>
            <a:endParaRPr lang="zh-TW" altLang="en-US" b="1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899E1C94-8F4C-4AAF-8CFB-AF6BFC8C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58" y="917582"/>
            <a:ext cx="9280129" cy="5697538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5611C82-257E-4DD9-8EE3-F6633F8CD313}"/>
              </a:ext>
            </a:extLst>
          </p:cNvPr>
          <p:cNvSpPr/>
          <p:nvPr/>
        </p:nvSpPr>
        <p:spPr>
          <a:xfrm>
            <a:off x="3124939" y="2432482"/>
            <a:ext cx="6152225" cy="3817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F66A1E9-C0C7-40C3-A123-11501AED6C24}"/>
              </a:ext>
            </a:extLst>
          </p:cNvPr>
          <p:cNvSpPr/>
          <p:nvPr/>
        </p:nvSpPr>
        <p:spPr>
          <a:xfrm>
            <a:off x="7448365" y="6010182"/>
            <a:ext cx="639192" cy="177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60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2902DB-71A2-4E13-B06B-846FCDA0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617"/>
            <a:ext cx="10515600" cy="5786346"/>
          </a:xfrm>
        </p:spPr>
        <p:txBody>
          <a:bodyPr/>
          <a:lstStyle/>
          <a:p>
            <a:r>
              <a:rPr lang="en-US" altLang="zh-TW" b="1" dirty="0"/>
              <a:t>1.1.4 Add the design file 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如果還沒進行設計，可直接點擊</a:t>
            </a:r>
            <a:r>
              <a:rPr lang="en-US" altLang="zh-TW" b="1" dirty="0"/>
              <a:t>next】</a:t>
            </a:r>
          </a:p>
          <a:p>
            <a:pPr lvl="1"/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3C29A7-0C51-4E6E-8FA2-2EAEAEE0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56" y="1326209"/>
            <a:ext cx="8600487" cy="5365659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E330B80-D139-4803-89AB-EF087ECE41CD}"/>
              </a:ext>
            </a:extLst>
          </p:cNvPr>
          <p:cNvSpPr/>
          <p:nvPr/>
        </p:nvSpPr>
        <p:spPr>
          <a:xfrm>
            <a:off x="7386221" y="5999410"/>
            <a:ext cx="639192" cy="2415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27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2902DB-71A2-4E13-B06B-846FCDA0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617"/>
            <a:ext cx="10515600" cy="5786346"/>
          </a:xfrm>
        </p:spPr>
        <p:txBody>
          <a:bodyPr/>
          <a:lstStyle/>
          <a:p>
            <a:r>
              <a:rPr lang="en-US" altLang="zh-TW" b="1" dirty="0"/>
              <a:t>1.1.5 Add the constraints file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如果沒有</a:t>
            </a:r>
            <a:r>
              <a:rPr lang="en-US" altLang="zh-TW" b="1" dirty="0"/>
              <a:t>constraints file</a:t>
            </a:r>
            <a:r>
              <a:rPr lang="zh-TW" altLang="en-US" b="1" dirty="0"/>
              <a:t>，可直接點擊</a:t>
            </a:r>
            <a:r>
              <a:rPr lang="en-US" altLang="zh-TW" b="1" dirty="0"/>
              <a:t>next】</a:t>
            </a:r>
          </a:p>
          <a:p>
            <a:pPr lvl="1"/>
            <a:endParaRPr lang="zh-TW" altLang="en-US" b="1" dirty="0"/>
          </a:p>
          <a:p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30A2825-9EBB-4970-B3E8-E2DEF9CB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98" y="1322773"/>
            <a:ext cx="8561604" cy="5348796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7E765232-EE49-4FB8-AA90-E179A0766D69}"/>
              </a:ext>
            </a:extLst>
          </p:cNvPr>
          <p:cNvSpPr/>
          <p:nvPr/>
        </p:nvSpPr>
        <p:spPr>
          <a:xfrm>
            <a:off x="7350710" y="5965793"/>
            <a:ext cx="612560" cy="2111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25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2902DB-71A2-4E13-B06B-846FCDA0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617"/>
            <a:ext cx="10515600" cy="5786346"/>
          </a:xfrm>
        </p:spPr>
        <p:txBody>
          <a:bodyPr/>
          <a:lstStyle/>
          <a:p>
            <a:r>
              <a:rPr lang="en-US" altLang="zh-TW" b="1" dirty="0"/>
              <a:t>1.1.6 Select FPGA board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根據需求選取</a:t>
            </a:r>
            <a:r>
              <a:rPr lang="en-US" altLang="zh-TW" b="1" dirty="0"/>
              <a:t>FPGA</a:t>
            </a:r>
            <a:r>
              <a:rPr lang="zh-TW" altLang="en-US" b="1" dirty="0"/>
              <a:t>板，這裡選用</a:t>
            </a:r>
            <a:r>
              <a:rPr lang="en-US" altLang="zh-TW" b="1" dirty="0"/>
              <a:t>pynq-z2】</a:t>
            </a:r>
          </a:p>
          <a:p>
            <a:pPr lvl="1"/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33B6AF8-E6DB-4AB0-9B58-CB7FB2B4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14" y="1322773"/>
            <a:ext cx="8246172" cy="51446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5C76F0-39E5-4D09-9846-51FBDB36030D}"/>
              </a:ext>
            </a:extLst>
          </p:cNvPr>
          <p:cNvSpPr/>
          <p:nvPr/>
        </p:nvSpPr>
        <p:spPr>
          <a:xfrm>
            <a:off x="7350710" y="5797118"/>
            <a:ext cx="568172" cy="202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080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414</Words>
  <Application>Microsoft Office PowerPoint</Application>
  <PresentationFormat>寬螢幕</PresentationFormat>
  <Paragraphs>71</Paragraphs>
  <Slides>25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新細明體</vt:lpstr>
      <vt:lpstr>Arial</vt:lpstr>
      <vt:lpstr>Calibri</vt:lpstr>
      <vt:lpstr>Calibri Light</vt:lpstr>
      <vt:lpstr>Office 佈景主題</vt:lpstr>
      <vt:lpstr>Simulation Guide</vt:lpstr>
      <vt:lpstr>Simulation Guide</vt:lpstr>
      <vt:lpstr>1. Implement Flow (Vivado GUI)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 Implement Flow (Makefile)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XSIM Guide</dc:title>
  <dc:creator>陳揚哲</dc:creator>
  <cp:lastModifiedBy>陳揚哲</cp:lastModifiedBy>
  <cp:revision>210</cp:revision>
  <dcterms:created xsi:type="dcterms:W3CDTF">2023-10-14T11:35:53Z</dcterms:created>
  <dcterms:modified xsi:type="dcterms:W3CDTF">2023-10-14T12:51:35Z</dcterms:modified>
</cp:coreProperties>
</file>